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0" r:id="rId6"/>
    <p:sldId id="261" r:id="rId7"/>
    <p:sldId id="262" r:id="rId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69" d="100"/>
          <a:sy n="69" d="100"/>
        </p:scale>
        <p:origin x="-2528" y="-11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viewProps" Target="viewProps.xml"/><Relationship Id="rId12" Type="http://schemas.openxmlformats.org/officeDocument/2006/relationships/theme" Target="theme/theme1.xml"/><Relationship Id="rId13"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printerSettings" Target="printerSettings/printerSettings1.bin"/><Relationship Id="rId10"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AU"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AU" smtClean="0"/>
              <a:t>Click to edit Master subtitle style</a:t>
            </a:r>
            <a:endParaRPr lang="en-US"/>
          </a:p>
        </p:txBody>
      </p:sp>
      <p:sp>
        <p:nvSpPr>
          <p:cNvPr id="4" name="Date Placeholder 3"/>
          <p:cNvSpPr>
            <a:spLocks noGrp="1"/>
          </p:cNvSpPr>
          <p:nvPr>
            <p:ph type="dt" sz="half" idx="10"/>
          </p:nvPr>
        </p:nvSpPr>
        <p:spPr/>
        <p:txBody>
          <a:bodyPr/>
          <a:lstStyle/>
          <a:p>
            <a:fld id="{69BEB222-54D5-6844-A6C9-95AE02F1DA6E}" type="datetimeFigureOut">
              <a:rPr lang="en-US" smtClean="0"/>
              <a:t>8/08/11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8FBD4CD-9AA7-3849-B94C-53E96CA532EE}" type="slidenum">
              <a:rPr lang="en-US" smtClean="0"/>
              <a:t>‹#›</a:t>
            </a:fld>
            <a:endParaRPr lang="en-US"/>
          </a:p>
        </p:txBody>
      </p:sp>
    </p:spTree>
    <p:extLst>
      <p:ext uri="{BB962C8B-B14F-4D97-AF65-F5344CB8AC3E}">
        <p14:creationId xmlns:p14="http://schemas.microsoft.com/office/powerpoint/2010/main" val="38054909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4" name="Date Placeholder 3"/>
          <p:cNvSpPr>
            <a:spLocks noGrp="1"/>
          </p:cNvSpPr>
          <p:nvPr>
            <p:ph type="dt" sz="half" idx="10"/>
          </p:nvPr>
        </p:nvSpPr>
        <p:spPr/>
        <p:txBody>
          <a:bodyPr/>
          <a:lstStyle/>
          <a:p>
            <a:fld id="{69BEB222-54D5-6844-A6C9-95AE02F1DA6E}" type="datetimeFigureOut">
              <a:rPr lang="en-US" smtClean="0"/>
              <a:t>8/08/11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8FBD4CD-9AA7-3849-B94C-53E96CA532EE}" type="slidenum">
              <a:rPr lang="en-US" smtClean="0"/>
              <a:t>‹#›</a:t>
            </a:fld>
            <a:endParaRPr lang="en-US"/>
          </a:p>
        </p:txBody>
      </p:sp>
    </p:spTree>
    <p:extLst>
      <p:ext uri="{BB962C8B-B14F-4D97-AF65-F5344CB8AC3E}">
        <p14:creationId xmlns:p14="http://schemas.microsoft.com/office/powerpoint/2010/main" val="90278321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AU"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4" name="Date Placeholder 3"/>
          <p:cNvSpPr>
            <a:spLocks noGrp="1"/>
          </p:cNvSpPr>
          <p:nvPr>
            <p:ph type="dt" sz="half" idx="10"/>
          </p:nvPr>
        </p:nvSpPr>
        <p:spPr/>
        <p:txBody>
          <a:bodyPr/>
          <a:lstStyle/>
          <a:p>
            <a:fld id="{69BEB222-54D5-6844-A6C9-95AE02F1DA6E}" type="datetimeFigureOut">
              <a:rPr lang="en-US" smtClean="0"/>
              <a:t>8/08/11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8FBD4CD-9AA7-3849-B94C-53E96CA532EE}" type="slidenum">
              <a:rPr lang="en-US" smtClean="0"/>
              <a:t>‹#›</a:t>
            </a:fld>
            <a:endParaRPr lang="en-US"/>
          </a:p>
        </p:txBody>
      </p:sp>
    </p:spTree>
    <p:extLst>
      <p:ext uri="{BB962C8B-B14F-4D97-AF65-F5344CB8AC3E}">
        <p14:creationId xmlns:p14="http://schemas.microsoft.com/office/powerpoint/2010/main" val="31016771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mtClean="0"/>
              <a:t>Click to edit Master title style</a:t>
            </a:r>
            <a:endParaRPr lang="en-US"/>
          </a:p>
        </p:txBody>
      </p:sp>
      <p:sp>
        <p:nvSpPr>
          <p:cNvPr id="3" name="Content Placeholder 2"/>
          <p:cNvSpPr>
            <a:spLocks noGrp="1"/>
          </p:cNvSpPr>
          <p:nvPr>
            <p:ph idx="1"/>
          </p:nvPr>
        </p:nvSpPr>
        <p:spPr/>
        <p:txBody>
          <a:body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4" name="Date Placeholder 3"/>
          <p:cNvSpPr>
            <a:spLocks noGrp="1"/>
          </p:cNvSpPr>
          <p:nvPr>
            <p:ph type="dt" sz="half" idx="10"/>
          </p:nvPr>
        </p:nvSpPr>
        <p:spPr/>
        <p:txBody>
          <a:bodyPr/>
          <a:lstStyle/>
          <a:p>
            <a:fld id="{69BEB222-54D5-6844-A6C9-95AE02F1DA6E}" type="datetimeFigureOut">
              <a:rPr lang="en-US" smtClean="0"/>
              <a:t>8/08/11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8FBD4CD-9AA7-3849-B94C-53E96CA532EE}" type="slidenum">
              <a:rPr lang="en-US" smtClean="0"/>
              <a:t>‹#›</a:t>
            </a:fld>
            <a:endParaRPr lang="en-US"/>
          </a:p>
        </p:txBody>
      </p:sp>
    </p:spTree>
    <p:extLst>
      <p:ext uri="{BB962C8B-B14F-4D97-AF65-F5344CB8AC3E}">
        <p14:creationId xmlns:p14="http://schemas.microsoft.com/office/powerpoint/2010/main" val="41958511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AU"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AU" smtClean="0"/>
              <a:t>Click to edit Master text styles</a:t>
            </a:r>
          </a:p>
        </p:txBody>
      </p:sp>
      <p:sp>
        <p:nvSpPr>
          <p:cNvPr id="4" name="Date Placeholder 3"/>
          <p:cNvSpPr>
            <a:spLocks noGrp="1"/>
          </p:cNvSpPr>
          <p:nvPr>
            <p:ph type="dt" sz="half" idx="10"/>
          </p:nvPr>
        </p:nvSpPr>
        <p:spPr/>
        <p:txBody>
          <a:bodyPr/>
          <a:lstStyle/>
          <a:p>
            <a:fld id="{69BEB222-54D5-6844-A6C9-95AE02F1DA6E}" type="datetimeFigureOut">
              <a:rPr lang="en-US" smtClean="0"/>
              <a:t>8/08/11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8FBD4CD-9AA7-3849-B94C-53E96CA532EE}" type="slidenum">
              <a:rPr lang="en-US" smtClean="0"/>
              <a:t>‹#›</a:t>
            </a:fld>
            <a:endParaRPr lang="en-US"/>
          </a:p>
        </p:txBody>
      </p:sp>
    </p:spTree>
    <p:extLst>
      <p:ext uri="{BB962C8B-B14F-4D97-AF65-F5344CB8AC3E}">
        <p14:creationId xmlns:p14="http://schemas.microsoft.com/office/powerpoint/2010/main" val="357010433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5" name="Date Placeholder 4"/>
          <p:cNvSpPr>
            <a:spLocks noGrp="1"/>
          </p:cNvSpPr>
          <p:nvPr>
            <p:ph type="dt" sz="half" idx="10"/>
          </p:nvPr>
        </p:nvSpPr>
        <p:spPr/>
        <p:txBody>
          <a:bodyPr/>
          <a:lstStyle/>
          <a:p>
            <a:fld id="{69BEB222-54D5-6844-A6C9-95AE02F1DA6E}" type="datetimeFigureOut">
              <a:rPr lang="en-US" smtClean="0"/>
              <a:t>8/08/11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8FBD4CD-9AA7-3849-B94C-53E96CA532EE}" type="slidenum">
              <a:rPr lang="en-US" smtClean="0"/>
              <a:t>‹#›</a:t>
            </a:fld>
            <a:endParaRPr lang="en-US"/>
          </a:p>
        </p:txBody>
      </p:sp>
    </p:spTree>
    <p:extLst>
      <p:ext uri="{BB962C8B-B14F-4D97-AF65-F5344CB8AC3E}">
        <p14:creationId xmlns:p14="http://schemas.microsoft.com/office/powerpoint/2010/main" val="21474401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AU"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AU"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AU"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7" name="Date Placeholder 6"/>
          <p:cNvSpPr>
            <a:spLocks noGrp="1"/>
          </p:cNvSpPr>
          <p:nvPr>
            <p:ph type="dt" sz="half" idx="10"/>
          </p:nvPr>
        </p:nvSpPr>
        <p:spPr/>
        <p:txBody>
          <a:bodyPr/>
          <a:lstStyle/>
          <a:p>
            <a:fld id="{69BEB222-54D5-6844-A6C9-95AE02F1DA6E}" type="datetimeFigureOut">
              <a:rPr lang="en-US" smtClean="0"/>
              <a:t>8/08/11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8FBD4CD-9AA7-3849-B94C-53E96CA532EE}" type="slidenum">
              <a:rPr lang="en-US" smtClean="0"/>
              <a:t>‹#›</a:t>
            </a:fld>
            <a:endParaRPr lang="en-US"/>
          </a:p>
        </p:txBody>
      </p:sp>
    </p:spTree>
    <p:extLst>
      <p:ext uri="{BB962C8B-B14F-4D97-AF65-F5344CB8AC3E}">
        <p14:creationId xmlns:p14="http://schemas.microsoft.com/office/powerpoint/2010/main" val="30706195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mtClean="0"/>
              <a:t>Click to edit Master title style</a:t>
            </a:r>
            <a:endParaRPr lang="en-US"/>
          </a:p>
        </p:txBody>
      </p:sp>
      <p:sp>
        <p:nvSpPr>
          <p:cNvPr id="3" name="Date Placeholder 2"/>
          <p:cNvSpPr>
            <a:spLocks noGrp="1"/>
          </p:cNvSpPr>
          <p:nvPr>
            <p:ph type="dt" sz="half" idx="10"/>
          </p:nvPr>
        </p:nvSpPr>
        <p:spPr/>
        <p:txBody>
          <a:bodyPr/>
          <a:lstStyle/>
          <a:p>
            <a:fld id="{69BEB222-54D5-6844-A6C9-95AE02F1DA6E}" type="datetimeFigureOut">
              <a:rPr lang="en-US" smtClean="0"/>
              <a:t>8/08/11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8FBD4CD-9AA7-3849-B94C-53E96CA532EE}" type="slidenum">
              <a:rPr lang="en-US" smtClean="0"/>
              <a:t>‹#›</a:t>
            </a:fld>
            <a:endParaRPr lang="en-US"/>
          </a:p>
        </p:txBody>
      </p:sp>
    </p:spTree>
    <p:extLst>
      <p:ext uri="{BB962C8B-B14F-4D97-AF65-F5344CB8AC3E}">
        <p14:creationId xmlns:p14="http://schemas.microsoft.com/office/powerpoint/2010/main" val="22405922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9BEB222-54D5-6844-A6C9-95AE02F1DA6E}" type="datetimeFigureOut">
              <a:rPr lang="en-US" smtClean="0"/>
              <a:t>8/08/11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8FBD4CD-9AA7-3849-B94C-53E96CA532EE}" type="slidenum">
              <a:rPr lang="en-US" smtClean="0"/>
              <a:t>‹#›</a:t>
            </a:fld>
            <a:endParaRPr lang="en-US"/>
          </a:p>
        </p:txBody>
      </p:sp>
    </p:spTree>
    <p:extLst>
      <p:ext uri="{BB962C8B-B14F-4D97-AF65-F5344CB8AC3E}">
        <p14:creationId xmlns:p14="http://schemas.microsoft.com/office/powerpoint/2010/main" val="24781175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AU"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AU" smtClean="0"/>
              <a:t>Click to edit Master text styles</a:t>
            </a:r>
          </a:p>
        </p:txBody>
      </p:sp>
      <p:sp>
        <p:nvSpPr>
          <p:cNvPr id="5" name="Date Placeholder 4"/>
          <p:cNvSpPr>
            <a:spLocks noGrp="1"/>
          </p:cNvSpPr>
          <p:nvPr>
            <p:ph type="dt" sz="half" idx="10"/>
          </p:nvPr>
        </p:nvSpPr>
        <p:spPr/>
        <p:txBody>
          <a:bodyPr/>
          <a:lstStyle/>
          <a:p>
            <a:fld id="{69BEB222-54D5-6844-A6C9-95AE02F1DA6E}" type="datetimeFigureOut">
              <a:rPr lang="en-US" smtClean="0"/>
              <a:t>8/08/11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8FBD4CD-9AA7-3849-B94C-53E96CA532EE}" type="slidenum">
              <a:rPr lang="en-US" smtClean="0"/>
              <a:t>‹#›</a:t>
            </a:fld>
            <a:endParaRPr lang="en-US"/>
          </a:p>
        </p:txBody>
      </p:sp>
    </p:spTree>
    <p:extLst>
      <p:ext uri="{BB962C8B-B14F-4D97-AF65-F5344CB8AC3E}">
        <p14:creationId xmlns:p14="http://schemas.microsoft.com/office/powerpoint/2010/main" val="19965720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AU"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AU" smtClean="0"/>
              <a:t>Click to edit Master text styles</a:t>
            </a:r>
          </a:p>
        </p:txBody>
      </p:sp>
      <p:sp>
        <p:nvSpPr>
          <p:cNvPr id="5" name="Date Placeholder 4"/>
          <p:cNvSpPr>
            <a:spLocks noGrp="1"/>
          </p:cNvSpPr>
          <p:nvPr>
            <p:ph type="dt" sz="half" idx="10"/>
          </p:nvPr>
        </p:nvSpPr>
        <p:spPr/>
        <p:txBody>
          <a:bodyPr/>
          <a:lstStyle/>
          <a:p>
            <a:fld id="{69BEB222-54D5-6844-A6C9-95AE02F1DA6E}" type="datetimeFigureOut">
              <a:rPr lang="en-US" smtClean="0"/>
              <a:t>8/08/11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8FBD4CD-9AA7-3849-B94C-53E96CA532EE}" type="slidenum">
              <a:rPr lang="en-US" smtClean="0"/>
              <a:t>‹#›</a:t>
            </a:fld>
            <a:endParaRPr lang="en-US"/>
          </a:p>
        </p:txBody>
      </p:sp>
    </p:spTree>
    <p:extLst>
      <p:ext uri="{BB962C8B-B14F-4D97-AF65-F5344CB8AC3E}">
        <p14:creationId xmlns:p14="http://schemas.microsoft.com/office/powerpoint/2010/main" val="4035652832"/>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AU" dirty="0"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AU" dirty="0" smtClean="0"/>
              <a:t>Click to edit Master text styles</a:t>
            </a:r>
          </a:p>
          <a:p>
            <a:pPr lvl="1"/>
            <a:r>
              <a:rPr lang="en-AU" dirty="0" smtClean="0"/>
              <a:t>Second level</a:t>
            </a:r>
          </a:p>
          <a:p>
            <a:pPr lvl="2"/>
            <a:r>
              <a:rPr lang="en-AU" dirty="0" smtClean="0"/>
              <a:t>Third level</a:t>
            </a:r>
          </a:p>
          <a:p>
            <a:pPr lvl="3"/>
            <a:r>
              <a:rPr lang="en-AU" dirty="0" smtClean="0"/>
              <a:t>Fourth level</a:t>
            </a:r>
          </a:p>
          <a:p>
            <a:pPr lvl="4"/>
            <a:r>
              <a:rPr lang="en-AU" dirty="0"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9BEB222-54D5-6844-A6C9-95AE02F1DA6E}" type="datetimeFigureOut">
              <a:rPr lang="en-US" smtClean="0"/>
              <a:t>8/08/11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8FBD4CD-9AA7-3849-B94C-53E96CA532EE}" type="slidenum">
              <a:rPr lang="en-US" smtClean="0"/>
              <a:t>‹#›</a:t>
            </a:fld>
            <a:endParaRPr lang="en-US"/>
          </a:p>
        </p:txBody>
      </p:sp>
    </p:spTree>
    <p:extLst>
      <p:ext uri="{BB962C8B-B14F-4D97-AF65-F5344CB8AC3E}">
        <p14:creationId xmlns:p14="http://schemas.microsoft.com/office/powerpoint/2010/main" val="416562871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Cambria Math"/>
          <a:ea typeface="+mj-ea"/>
          <a:cs typeface="Cambria Math"/>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Cambria Math"/>
          <a:ea typeface="+mn-ea"/>
          <a:cs typeface="Cambria Math"/>
        </a:defRPr>
      </a:lvl1pPr>
      <a:lvl2pPr marL="742950" indent="-285750" algn="l" defTabSz="457200" rtl="0" eaLnBrk="1" latinLnBrk="0" hangingPunct="1">
        <a:spcBef>
          <a:spcPct val="20000"/>
        </a:spcBef>
        <a:buFont typeface="Arial"/>
        <a:buChar char="–"/>
        <a:defRPr sz="2800" kern="1200">
          <a:solidFill>
            <a:schemeClr val="tx1"/>
          </a:solidFill>
          <a:latin typeface="Cambria Math"/>
          <a:ea typeface="+mn-ea"/>
          <a:cs typeface="Cambria Math"/>
        </a:defRPr>
      </a:lvl2pPr>
      <a:lvl3pPr marL="1143000" indent="-228600" algn="l" defTabSz="457200" rtl="0" eaLnBrk="1" latinLnBrk="0" hangingPunct="1">
        <a:spcBef>
          <a:spcPct val="20000"/>
        </a:spcBef>
        <a:buFont typeface="Arial"/>
        <a:buChar char="•"/>
        <a:defRPr sz="2400" kern="1200">
          <a:solidFill>
            <a:schemeClr val="tx1"/>
          </a:solidFill>
          <a:latin typeface="Cambria Math"/>
          <a:ea typeface="+mn-ea"/>
          <a:cs typeface="Cambria Math"/>
        </a:defRPr>
      </a:lvl3pPr>
      <a:lvl4pPr marL="1600200" indent="-228600" algn="l" defTabSz="457200" rtl="0" eaLnBrk="1" latinLnBrk="0" hangingPunct="1">
        <a:spcBef>
          <a:spcPct val="20000"/>
        </a:spcBef>
        <a:buFont typeface="Arial"/>
        <a:buChar char="–"/>
        <a:defRPr sz="2000" kern="1200">
          <a:solidFill>
            <a:schemeClr val="tx1"/>
          </a:solidFill>
          <a:latin typeface="Cambria Math"/>
          <a:ea typeface="+mn-ea"/>
          <a:cs typeface="Cambria Math"/>
        </a:defRPr>
      </a:lvl4pPr>
      <a:lvl5pPr marL="2057400" indent="-228600" algn="l" defTabSz="457200" rtl="0" eaLnBrk="1" latinLnBrk="0" hangingPunct="1">
        <a:spcBef>
          <a:spcPct val="20000"/>
        </a:spcBef>
        <a:buFont typeface="Arial"/>
        <a:buChar char="»"/>
        <a:defRPr sz="2000" kern="1200">
          <a:solidFill>
            <a:schemeClr val="tx1"/>
          </a:solidFill>
          <a:latin typeface="Cambria Math"/>
          <a:ea typeface="+mn-ea"/>
          <a:cs typeface="Cambria Math"/>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Undirected graphs and networks</a:t>
            </a:r>
            <a:endParaRPr lang="en-US" dirty="0"/>
          </a:p>
        </p:txBody>
      </p:sp>
      <p:sp>
        <p:nvSpPr>
          <p:cNvPr id="3" name="Subtitle 2"/>
          <p:cNvSpPr>
            <a:spLocks noGrp="1"/>
          </p:cNvSpPr>
          <p:nvPr>
            <p:ph type="subTitle" idx="1"/>
          </p:nvPr>
        </p:nvSpPr>
        <p:spPr/>
        <p:txBody>
          <a:bodyPr/>
          <a:lstStyle/>
          <a:p>
            <a:r>
              <a:rPr lang="en-US" dirty="0" smtClean="0">
                <a:solidFill>
                  <a:srgbClr val="FF0000"/>
                </a:solidFill>
              </a:rPr>
              <a:t>14A Basic concepts of a network</a:t>
            </a:r>
            <a:endParaRPr lang="en-US" dirty="0">
              <a:solidFill>
                <a:srgbClr val="FF0000"/>
              </a:solidFill>
            </a:endParaRPr>
          </a:p>
        </p:txBody>
      </p:sp>
    </p:spTree>
    <p:extLst>
      <p:ext uri="{BB962C8B-B14F-4D97-AF65-F5344CB8AC3E}">
        <p14:creationId xmlns:p14="http://schemas.microsoft.com/office/powerpoint/2010/main" val="68620661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Definition of a network</a:t>
            </a:r>
            <a:endParaRPr lang="en-US" dirty="0"/>
          </a:p>
        </p:txBody>
      </p:sp>
      <p:sp>
        <p:nvSpPr>
          <p:cNvPr id="3" name="Content Placeholder 2"/>
          <p:cNvSpPr>
            <a:spLocks noGrp="1"/>
          </p:cNvSpPr>
          <p:nvPr>
            <p:ph idx="1"/>
          </p:nvPr>
        </p:nvSpPr>
        <p:spPr/>
        <p:txBody>
          <a:bodyPr/>
          <a:lstStyle/>
          <a:p>
            <a:r>
              <a:rPr lang="en-US" dirty="0" smtClean="0"/>
              <a:t>A network is a series of objects connected to each other in some specific way.</a:t>
            </a:r>
          </a:p>
          <a:p>
            <a:r>
              <a:rPr lang="en-US" dirty="0" smtClean="0"/>
              <a:t>The objects are usually referred to as a </a:t>
            </a:r>
            <a:r>
              <a:rPr lang="en-US" i="1" dirty="0" smtClean="0"/>
              <a:t>node</a:t>
            </a:r>
            <a:r>
              <a:rPr lang="en-US" dirty="0" smtClean="0"/>
              <a:t> or a </a:t>
            </a:r>
            <a:r>
              <a:rPr lang="en-US" i="1" dirty="0" smtClean="0"/>
              <a:t>vertex.</a:t>
            </a:r>
            <a:r>
              <a:rPr lang="en-US" dirty="0" smtClean="0"/>
              <a:t> The connection between vertices is called an </a:t>
            </a:r>
            <a:r>
              <a:rPr lang="en-US" i="1" dirty="0" smtClean="0"/>
              <a:t>edge </a:t>
            </a:r>
            <a:r>
              <a:rPr lang="en-US" dirty="0" smtClean="0"/>
              <a:t>or a </a:t>
            </a:r>
            <a:r>
              <a:rPr lang="en-US" i="1" dirty="0" smtClean="0"/>
              <a:t>path</a:t>
            </a:r>
            <a:r>
              <a:rPr lang="en-US" dirty="0" smtClean="0"/>
              <a:t>.</a:t>
            </a:r>
          </a:p>
          <a:p>
            <a:r>
              <a:rPr lang="en-US" dirty="0" smtClean="0"/>
              <a:t>Example, Ex14A, Q.1a, 1b</a:t>
            </a:r>
            <a:endParaRPr lang="en-US" dirty="0"/>
          </a:p>
        </p:txBody>
      </p:sp>
    </p:spTree>
    <p:extLst>
      <p:ext uri="{BB962C8B-B14F-4D97-AF65-F5344CB8AC3E}">
        <p14:creationId xmlns:p14="http://schemas.microsoft.com/office/powerpoint/2010/main" val="245679837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degree of a vertex</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Each vertex may have a number of edges connecting it with the rest of the network. This number is called the degree of a vertex.</a:t>
            </a:r>
          </a:p>
          <a:p>
            <a:r>
              <a:rPr lang="en-US" dirty="0" smtClean="0"/>
              <a:t>If a vertex is not connected to any other vertex it is isolated and has a degree of 0.</a:t>
            </a:r>
          </a:p>
          <a:p>
            <a:r>
              <a:rPr lang="en-US" dirty="0" smtClean="0"/>
              <a:t>An edge connecting a vertex to itself is called a loop, and has a degree of 2.</a:t>
            </a:r>
          </a:p>
          <a:p>
            <a:r>
              <a:rPr lang="en-US" dirty="0" smtClean="0"/>
              <a:t>If two (or more) edges connect the same pair of vertices they are called parallel edges and all count towards the degree.</a:t>
            </a:r>
          </a:p>
          <a:p>
            <a:r>
              <a:rPr lang="en-US" dirty="0" smtClean="0"/>
              <a:t>If a pair of vertices has exactly one connecting edge, the edge is called a simple, or single.</a:t>
            </a:r>
          </a:p>
          <a:p>
            <a:r>
              <a:rPr lang="en-US" dirty="0" smtClean="0"/>
              <a:t>Examples, Ex 14A, Q.3a, 3d</a:t>
            </a:r>
            <a:endParaRPr lang="en-US" dirty="0"/>
          </a:p>
        </p:txBody>
      </p:sp>
    </p:spTree>
    <p:extLst>
      <p:ext uri="{BB962C8B-B14F-4D97-AF65-F5344CB8AC3E}">
        <p14:creationId xmlns:p14="http://schemas.microsoft.com/office/powerpoint/2010/main" val="300737828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Representations of networks</a:t>
            </a:r>
            <a:endParaRPr lang="en-US" dirty="0"/>
          </a:p>
        </p:txBody>
      </p:sp>
      <p:sp>
        <p:nvSpPr>
          <p:cNvPr id="3" name="Content Placeholder 2"/>
          <p:cNvSpPr>
            <a:spLocks noGrp="1"/>
          </p:cNvSpPr>
          <p:nvPr>
            <p:ph idx="1"/>
          </p:nvPr>
        </p:nvSpPr>
        <p:spPr/>
        <p:txBody>
          <a:bodyPr/>
          <a:lstStyle/>
          <a:p>
            <a:r>
              <a:rPr lang="en-US" dirty="0" smtClean="0"/>
              <a:t>You can represent a network as a graph.</a:t>
            </a:r>
          </a:p>
          <a:p>
            <a:r>
              <a:rPr lang="en-US" dirty="0" smtClean="0"/>
              <a:t>You can represent a network as a list of vertices and edges.</a:t>
            </a:r>
          </a:p>
          <a:p>
            <a:r>
              <a:rPr lang="en-US" dirty="0" smtClean="0"/>
              <a:t>You can represent a network as a matrix.</a:t>
            </a:r>
            <a:endParaRPr lang="en-US" dirty="0"/>
          </a:p>
        </p:txBody>
      </p:sp>
    </p:spTree>
    <p:extLst>
      <p:ext uri="{BB962C8B-B14F-4D97-AF65-F5344CB8AC3E}">
        <p14:creationId xmlns:p14="http://schemas.microsoft.com/office/powerpoint/2010/main" val="14202358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Network as a list</a:t>
            </a:r>
            <a:endParaRPr lang="en-US" dirty="0"/>
          </a:p>
        </p:txBody>
      </p:sp>
      <p:sp>
        <p:nvSpPr>
          <p:cNvPr id="3" name="Content Placeholder 2"/>
          <p:cNvSpPr>
            <a:spLocks noGrp="1"/>
          </p:cNvSpPr>
          <p:nvPr>
            <p:ph idx="1"/>
          </p:nvPr>
        </p:nvSpPr>
        <p:spPr/>
        <p:txBody>
          <a:bodyPr/>
          <a:lstStyle/>
          <a:p>
            <a:r>
              <a:rPr lang="en-US" dirty="0" smtClean="0"/>
              <a:t>Examples, Ex 14A, Q.6a, 7a</a:t>
            </a:r>
          </a:p>
          <a:p>
            <a:pPr marL="0" indent="0">
              <a:buNone/>
            </a:pPr>
            <a:endParaRPr lang="en-US" dirty="0"/>
          </a:p>
        </p:txBody>
      </p:sp>
    </p:spTree>
    <p:extLst>
      <p:ext uri="{BB962C8B-B14F-4D97-AF65-F5344CB8AC3E}">
        <p14:creationId xmlns:p14="http://schemas.microsoft.com/office/powerpoint/2010/main" val="403115717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Matrix representation of networks</a:t>
            </a:r>
            <a:endParaRPr lang="en-US" dirty="0"/>
          </a:p>
        </p:txBody>
      </p:sp>
      <p:sp>
        <p:nvSpPr>
          <p:cNvPr id="3" name="Content Placeholder 2"/>
          <p:cNvSpPr>
            <a:spLocks noGrp="1"/>
          </p:cNvSpPr>
          <p:nvPr>
            <p:ph idx="1"/>
          </p:nvPr>
        </p:nvSpPr>
        <p:spPr/>
        <p:txBody>
          <a:bodyPr/>
          <a:lstStyle/>
          <a:p>
            <a:r>
              <a:rPr lang="en-US" dirty="0" smtClean="0"/>
              <a:t>Write the names of the vertices above the columns of the matrix and to the left side of the rows of the matrix. The number of edges connecting vertices is placed at the intersection of the corresponding row and column.</a:t>
            </a:r>
          </a:p>
          <a:p>
            <a:r>
              <a:rPr lang="en-US" dirty="0" smtClean="0"/>
              <a:t>Example, Ex14A, Q.12</a:t>
            </a:r>
            <a:endParaRPr lang="en-US" dirty="0"/>
          </a:p>
        </p:txBody>
      </p:sp>
    </p:spTree>
    <p:extLst>
      <p:ext uri="{BB962C8B-B14F-4D97-AF65-F5344CB8AC3E}">
        <p14:creationId xmlns:p14="http://schemas.microsoft.com/office/powerpoint/2010/main" val="239680936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Questions </a:t>
            </a:r>
            <a:r>
              <a:rPr lang="en-US" smtClean="0"/>
              <a:t>for you</a:t>
            </a:r>
            <a:endParaRPr lang="en-US"/>
          </a:p>
        </p:txBody>
      </p:sp>
      <p:sp>
        <p:nvSpPr>
          <p:cNvPr id="3" name="Content Placeholder 2"/>
          <p:cNvSpPr>
            <a:spLocks noGrp="1"/>
          </p:cNvSpPr>
          <p:nvPr>
            <p:ph idx="1"/>
          </p:nvPr>
        </p:nvSpPr>
        <p:spPr/>
        <p:txBody>
          <a:bodyPr>
            <a:normAutofit fontScale="77500" lnSpcReduction="20000"/>
          </a:bodyPr>
          <a:lstStyle/>
          <a:p>
            <a:r>
              <a:rPr lang="en-US" dirty="0" smtClean="0"/>
              <a:t>1(d)(e)</a:t>
            </a:r>
          </a:p>
          <a:p>
            <a:r>
              <a:rPr lang="en-US" dirty="0" smtClean="0"/>
              <a:t>3(b)(e)</a:t>
            </a:r>
          </a:p>
          <a:p>
            <a:r>
              <a:rPr lang="en-US" dirty="0" smtClean="0"/>
              <a:t>4</a:t>
            </a:r>
          </a:p>
          <a:p>
            <a:r>
              <a:rPr lang="en-US" dirty="0" smtClean="0"/>
              <a:t>5</a:t>
            </a:r>
          </a:p>
          <a:p>
            <a:r>
              <a:rPr lang="en-US" dirty="0" smtClean="0"/>
              <a:t>6(b)(e)</a:t>
            </a:r>
          </a:p>
          <a:p>
            <a:r>
              <a:rPr lang="en-US" dirty="0" smtClean="0"/>
              <a:t>7(b)(c)</a:t>
            </a:r>
          </a:p>
          <a:p>
            <a:r>
              <a:rPr lang="en-US" dirty="0" smtClean="0"/>
              <a:t>8</a:t>
            </a:r>
          </a:p>
          <a:p>
            <a:r>
              <a:rPr lang="en-US" dirty="0" smtClean="0"/>
              <a:t>9</a:t>
            </a:r>
          </a:p>
          <a:p>
            <a:r>
              <a:rPr lang="en-US" dirty="0" smtClean="0"/>
              <a:t>10</a:t>
            </a:r>
          </a:p>
          <a:p>
            <a:r>
              <a:rPr lang="en-US" dirty="0" smtClean="0"/>
              <a:t>13(a)(c)</a:t>
            </a:r>
          </a:p>
          <a:p>
            <a:r>
              <a:rPr lang="en-US" dirty="0" smtClean="0"/>
              <a:t>14(a)(c)</a:t>
            </a:r>
          </a:p>
          <a:p>
            <a:endParaRPr lang="en-US" dirty="0"/>
          </a:p>
        </p:txBody>
      </p:sp>
    </p:spTree>
    <p:extLst>
      <p:ext uri="{BB962C8B-B14F-4D97-AF65-F5344CB8AC3E}">
        <p14:creationId xmlns:p14="http://schemas.microsoft.com/office/powerpoint/2010/main" val="256900444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114</TotalTime>
  <Words>342</Words>
  <Application>Microsoft Macintosh PowerPoint</Application>
  <PresentationFormat>On-screen Show (4:3)</PresentationFormat>
  <Paragraphs>34</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Office Theme</vt:lpstr>
      <vt:lpstr>Undirected graphs and networks</vt:lpstr>
      <vt:lpstr>Definition of a network</vt:lpstr>
      <vt:lpstr>The degree of a vertex</vt:lpstr>
      <vt:lpstr>Representations of networks</vt:lpstr>
      <vt:lpstr>Network as a list</vt:lpstr>
      <vt:lpstr>Matrix representation of networks</vt:lpstr>
      <vt:lpstr>Questions for you</vt:lpstr>
    </vt:vector>
  </TitlesOfParts>
  <Company>Gladstone Park Secondary College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Undirected graphs and networks</dc:title>
  <dc:creator>Rohan Nicholls</dc:creator>
  <cp:lastModifiedBy>Rohan Nicholls</cp:lastModifiedBy>
  <cp:revision>4</cp:revision>
  <dcterms:created xsi:type="dcterms:W3CDTF">2011-08-08T07:44:41Z</dcterms:created>
  <dcterms:modified xsi:type="dcterms:W3CDTF">2011-08-08T09:39:04Z</dcterms:modified>
</cp:coreProperties>
</file>